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75" r:id="rId2"/>
    <p:sldId id="478" r:id="rId3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FF"/>
    <a:srgbClr val="66CCFF"/>
    <a:srgbClr val="CCFFFF"/>
    <a:srgbClr val="FFFF99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26" autoAdjust="0"/>
    <p:restoredTop sz="94709" autoAdjust="0"/>
  </p:normalViewPr>
  <p:slideViewPr>
    <p:cSldViewPr showGuides="1">
      <p:cViewPr varScale="1">
        <p:scale>
          <a:sx n="77" d="100"/>
          <a:sy n="77" d="100"/>
        </p:scale>
        <p:origin x="360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288" y="-11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1DC1FBE-919F-01B7-26A1-FDC7F4D71A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2125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l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950925ED-2C9A-9B35-2B5A-1B669DC62F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2125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r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fld id="{72D4FF9B-68A9-48A3-A5B5-3F0DFFFD621C}" type="datetimeFigureOut">
              <a:rPr lang="ja-JP" altLang="en-US"/>
              <a:pPr>
                <a:defRPr/>
              </a:pPr>
              <a:t>2024/9/11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BC538421-5834-C36B-D9D8-27E11A05C4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9413" cy="492125"/>
          </a:xfrm>
          <a:prstGeom prst="rect">
            <a:avLst/>
          </a:prstGeom>
        </p:spPr>
        <p:txBody>
          <a:bodyPr vert="horz" lIns="94855" tIns="47427" rIns="94855" bIns="47427" rtlCol="0" anchor="b"/>
          <a:lstStyle>
            <a:lvl1pPr algn="l" eaLnBrk="1" hangingPunct="1">
              <a:defRPr sz="1300">
                <a:latin typeface="Helvetic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D9538-BB9F-0C89-AAC2-205B119DDB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2600"/>
            <a:ext cx="2919412" cy="492125"/>
          </a:xfrm>
          <a:prstGeom prst="rect">
            <a:avLst/>
          </a:prstGeom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C47ECE3B-705C-4E58-B343-4A60DF610C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46D3886-31CC-8569-21FA-1C03ED40A4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ED7E1D8-8550-6E5B-4877-6954F8F97C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41AA9DC-D36E-9143-F143-4BD271AFB99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FDCE1731-5B73-7434-455C-3E70F23DA66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11DFDA22-451D-90D4-3440-0CAE53B7B5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630AEF13-6E4F-7750-4D8B-07067CBE42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4188"/>
            <a:ext cx="29194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5" tIns="47427" rIns="94855" bIns="474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AF5839B7-A0D1-4C62-A3E6-2AA8C4A1CE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28B7706C-491A-16E2-07B0-73A334249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4A89786F-29CD-24E9-DB77-44CF341C96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78F025D9-9806-4791-F52A-9D7F10A47B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fld id="{B8F065C5-F592-4AAE-B1D6-60495F5F5F3A}" type="slidenum">
              <a:rPr lang="en-US" altLang="ja-JP" sz="1300">
                <a:latin typeface="Times" panose="02020603050405020304" pitchFamily="18" charset="0"/>
              </a:rPr>
              <a:pPr/>
              <a:t>1</a:t>
            </a:fld>
            <a:endParaRPr lang="en-US" altLang="ja-JP" sz="1300">
              <a:latin typeface="Times" panose="02020603050405020304" pitchFamily="18" charset="0"/>
            </a:endParaRPr>
          </a:p>
        </p:txBody>
      </p:sp>
      <p:sp>
        <p:nvSpPr>
          <p:cNvPr id="5125" name="ヘッダー プレースホルダー 1">
            <a:extLst>
              <a:ext uri="{FF2B5EF4-FFF2-40B4-BE49-F238E27FC236}">
                <a16:creationId xmlns:a16="http://schemas.microsoft.com/office/drawing/2014/main" id="{2303253B-7225-15EA-EC98-8657BDF8EA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r>
              <a:rPr lang="ja-JP" altLang="en-US" sz="1300">
                <a:latin typeface="Times" panose="02020603050405020304" pitchFamily="18" charset="0"/>
              </a:rPr>
              <a:t>資料</a:t>
            </a:r>
            <a:r>
              <a:rPr lang="en-US" altLang="ja-JP" sz="1300">
                <a:latin typeface="Times" panose="02020603050405020304" pitchFamily="18" charset="0"/>
              </a:rPr>
              <a:t>4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4D280308-2F2F-1A4E-6F09-D480A4F62B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818685FF-413F-42CC-408C-37A545BED0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A1047F90-FCFD-868B-7E08-5A7516B4A5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fld id="{97E9EFD4-C26E-49D7-8AFE-C7A0C096111E}" type="slidenum">
              <a:rPr lang="en-US" altLang="ja-JP" sz="1300">
                <a:latin typeface="Times" panose="02020603050405020304" pitchFamily="18" charset="0"/>
              </a:rPr>
              <a:pPr/>
              <a:t>2</a:t>
            </a:fld>
            <a:endParaRPr lang="en-US" altLang="ja-JP" sz="1300">
              <a:latin typeface="Times" panose="02020603050405020304" pitchFamily="18" charset="0"/>
            </a:endParaRPr>
          </a:p>
        </p:txBody>
      </p:sp>
      <p:sp>
        <p:nvSpPr>
          <p:cNvPr id="7173" name="ヘッダー プレースホルダー 1">
            <a:extLst>
              <a:ext uri="{FF2B5EF4-FFF2-40B4-BE49-F238E27FC236}">
                <a16:creationId xmlns:a16="http://schemas.microsoft.com/office/drawing/2014/main" id="{6CE99E21-F9C7-866C-0287-D7E9FE87CC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Helvetica" panose="020B0604020202020204" pitchFamily="34" charset="0"/>
                <a:ea typeface="Osaka" charset="-128"/>
              </a:defRPr>
            </a:lvl9pPr>
          </a:lstStyle>
          <a:p>
            <a:r>
              <a:rPr lang="ja-JP" altLang="en-US" sz="1300">
                <a:latin typeface="Times" panose="02020603050405020304" pitchFamily="18" charset="0"/>
              </a:rPr>
              <a:t>資料</a:t>
            </a:r>
            <a:r>
              <a:rPr lang="en-US" altLang="ja-JP" sz="1300">
                <a:latin typeface="Times" panose="02020603050405020304" pitchFamily="18" charset="0"/>
              </a:rPr>
              <a:t>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32" indent="0" algn="ctr">
              <a:buNone/>
              <a:defRPr/>
            </a:lvl2pPr>
            <a:lvl3pPr marL="914466" indent="0" algn="ctr">
              <a:buNone/>
              <a:defRPr/>
            </a:lvl3pPr>
            <a:lvl4pPr marL="1371698" indent="0" algn="ctr">
              <a:buNone/>
              <a:defRPr/>
            </a:lvl4pPr>
            <a:lvl5pPr marL="1828931" indent="0" algn="ctr">
              <a:buNone/>
              <a:defRPr/>
            </a:lvl5pPr>
            <a:lvl6pPr marL="2286164" indent="0" algn="ctr">
              <a:buNone/>
              <a:defRPr/>
            </a:lvl6pPr>
            <a:lvl7pPr marL="2743397" indent="0" algn="ctr">
              <a:buNone/>
              <a:defRPr/>
            </a:lvl7pPr>
            <a:lvl8pPr marL="3200630" indent="0" algn="ctr">
              <a:buNone/>
              <a:defRPr/>
            </a:lvl8pPr>
            <a:lvl9pPr marL="3657863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5FA24C-C7F4-DA25-2215-16CAF86037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212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006552-CCE2-99C0-1D9C-E789516C17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84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3" y="609600"/>
            <a:ext cx="2590799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2" y="609600"/>
            <a:ext cx="7591778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A8DA23-1244-6BC0-4D6D-5E8AC13EEA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0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04C597-7302-1F8B-BC04-F95D80A054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1118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319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319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32" indent="0">
              <a:buNone/>
              <a:defRPr sz="1800"/>
            </a:lvl2pPr>
            <a:lvl3pPr marL="914466" indent="0">
              <a:buNone/>
              <a:defRPr sz="1600"/>
            </a:lvl3pPr>
            <a:lvl4pPr marL="1371698" indent="0">
              <a:buNone/>
              <a:defRPr sz="1400"/>
            </a:lvl4pPr>
            <a:lvl5pPr marL="1828931" indent="0">
              <a:buNone/>
              <a:defRPr sz="1400"/>
            </a:lvl5pPr>
            <a:lvl6pPr marL="2286164" indent="0">
              <a:buNone/>
              <a:defRPr sz="1400"/>
            </a:lvl6pPr>
            <a:lvl7pPr marL="2743397" indent="0">
              <a:buNone/>
              <a:defRPr sz="1400"/>
            </a:lvl7pPr>
            <a:lvl8pPr marL="3200630" indent="0">
              <a:buNone/>
              <a:defRPr sz="1400"/>
            </a:lvl8pPr>
            <a:lvl9pPr marL="3657863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57643CE-9801-45DB-5358-0D17FA986C1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4126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2" y="1981200"/>
            <a:ext cx="5091289" cy="4114800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86313" y="1981200"/>
            <a:ext cx="5091289" cy="4114800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6BFD89-1328-E44B-1103-16A1D688E0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066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68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0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68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837" y="1535113"/>
            <a:ext cx="5388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0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837" y="2174875"/>
            <a:ext cx="5388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6709E54-7D1D-C3D8-9AA4-EC6DDB1A0D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669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F92987E-733A-B759-B6DE-71A20AE6655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257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CA80A8B-3B48-F649-8B82-66C223B095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200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31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7676" y="273053"/>
            <a:ext cx="6814726" cy="5853113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31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32" indent="0">
              <a:buNone/>
              <a:defRPr sz="1200"/>
            </a:lvl2pPr>
            <a:lvl3pPr marL="914466" indent="0">
              <a:buNone/>
              <a:defRPr sz="1000"/>
            </a:lvl3pPr>
            <a:lvl4pPr marL="1371698" indent="0">
              <a:buNone/>
              <a:defRPr sz="900"/>
            </a:lvl4pPr>
            <a:lvl5pPr marL="1828931" indent="0">
              <a:buNone/>
              <a:defRPr sz="900"/>
            </a:lvl5pPr>
            <a:lvl6pPr marL="2286164" indent="0">
              <a:buNone/>
              <a:defRPr sz="900"/>
            </a:lvl6pPr>
            <a:lvl7pPr marL="2743397" indent="0">
              <a:buNone/>
              <a:defRPr sz="900"/>
            </a:lvl7pPr>
            <a:lvl8pPr marL="3200630" indent="0">
              <a:buNone/>
              <a:defRPr sz="900"/>
            </a:lvl8pPr>
            <a:lvl9pPr marL="365786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661671-5E48-6D31-B130-8FB5592251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395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481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481" y="612775"/>
            <a:ext cx="7315200" cy="4114800"/>
          </a:xfrm>
        </p:spPr>
        <p:txBody>
          <a:bodyPr/>
          <a:lstStyle>
            <a:lvl1pPr marL="0" indent="0">
              <a:buNone/>
              <a:defRPr sz="3201"/>
            </a:lvl1pPr>
            <a:lvl2pPr marL="457232" indent="0">
              <a:buNone/>
              <a:defRPr sz="2801"/>
            </a:lvl2pPr>
            <a:lvl3pPr marL="914466" indent="0">
              <a:buNone/>
              <a:defRPr sz="2400"/>
            </a:lvl3pPr>
            <a:lvl4pPr marL="1371698" indent="0">
              <a:buNone/>
              <a:defRPr sz="2000"/>
            </a:lvl4pPr>
            <a:lvl5pPr marL="1828931" indent="0">
              <a:buNone/>
              <a:defRPr sz="2000"/>
            </a:lvl5pPr>
            <a:lvl6pPr marL="2286164" indent="0">
              <a:buNone/>
              <a:defRPr sz="2000"/>
            </a:lvl6pPr>
            <a:lvl7pPr marL="2743397" indent="0">
              <a:buNone/>
              <a:defRPr sz="2000"/>
            </a:lvl7pPr>
            <a:lvl8pPr marL="3200630" indent="0">
              <a:buNone/>
              <a:defRPr sz="2000"/>
            </a:lvl8pPr>
            <a:lvl9pPr marL="3657863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481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32" indent="0">
              <a:buNone/>
              <a:defRPr sz="1200"/>
            </a:lvl2pPr>
            <a:lvl3pPr marL="914466" indent="0">
              <a:buNone/>
              <a:defRPr sz="1000"/>
            </a:lvl3pPr>
            <a:lvl4pPr marL="1371698" indent="0">
              <a:buNone/>
              <a:defRPr sz="900"/>
            </a:lvl4pPr>
            <a:lvl5pPr marL="1828931" indent="0">
              <a:buNone/>
              <a:defRPr sz="900"/>
            </a:lvl5pPr>
            <a:lvl6pPr marL="2286164" indent="0">
              <a:buNone/>
              <a:defRPr sz="900"/>
            </a:lvl6pPr>
            <a:lvl7pPr marL="2743397" indent="0">
              <a:buNone/>
              <a:defRPr sz="900"/>
            </a:lvl7pPr>
            <a:lvl8pPr marL="3200630" indent="0">
              <a:buNone/>
              <a:defRPr sz="900"/>
            </a:lvl8pPr>
            <a:lvl9pPr marL="3657863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95D25-C865-EFD7-963D-A708129046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32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7B66F88-BCAE-3D2D-A622-C4B248D24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74725" y="549275"/>
            <a:ext cx="1021873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FE95BD-76CB-774F-F61C-15DB87935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3A4B6E7-39F1-536F-B758-78FC381EE5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96175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32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66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98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931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781" indent="-228617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2013" indent="-228617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246" indent="-228617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479" indent="-228617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32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66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98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1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64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97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3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63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AB8D46EF-AC7C-D5F1-D3F3-F1E80FBCA6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95550" y="661988"/>
            <a:ext cx="7848600" cy="571500"/>
          </a:xfrm>
        </p:spPr>
        <p:txBody>
          <a:bodyPr/>
          <a:lstStyle/>
          <a:p>
            <a:pPr>
              <a:defRPr/>
            </a:pPr>
            <a:r>
              <a:rPr lang="ja-JP" altLang="en-US" sz="2801" b="1">
                <a:latin typeface="Meiryo UI" panose="020B0604030504040204" pitchFamily="50" charset="-128"/>
                <a:ea typeface="Meiryo UI" panose="020B0604030504040204" pitchFamily="50" charset="-128"/>
              </a:rPr>
              <a:t>発表者の報告対象企業との利益相反開示事項</a:t>
            </a: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E5FA47CD-1F6B-9D1E-C2A7-FE27786FA4E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38263" y="1995488"/>
          <a:ext cx="9648825" cy="45831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6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3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438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発表者氏名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所属／役職（地位）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4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/>
                        <a:t>該当あり・なし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基準に該当ありの場合：企業名等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165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企業等の団体の役員・職員・顧問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企業名（団体名）、職名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万円以上の企業等からの報酬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万円以上の株式等配当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万円以上の講演料等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万円以上の原稿料等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委受託研究費（治験）・研究助成（寄付金）等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［企業名、研究期間、支払い予定時期］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専門的証言・助言等の報酬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万円以上の贈答品等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D40900B9-2D82-CDAB-2B0C-BAB46B8192C8}"/>
              </a:ext>
            </a:extLst>
          </p:cNvPr>
          <p:cNvGraphicFramePr>
            <a:graphicFrameLocks noGrp="1"/>
          </p:cNvGraphicFramePr>
          <p:nvPr/>
        </p:nvGraphicFramePr>
        <p:xfrm>
          <a:off x="1343025" y="1490663"/>
          <a:ext cx="9648825" cy="50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演題</a:t>
                      </a:r>
                    </a:p>
                  </a:txBody>
                  <a:tcPr marL="91431" marR="91431" marT="45680" marB="456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1" marR="91431" marT="45680" marB="456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56" name="テキスト ボックス 4">
            <a:extLst>
              <a:ext uri="{FF2B5EF4-FFF2-40B4-BE49-F238E27FC236}">
                <a16:creationId xmlns:a16="http://schemas.microsoft.com/office/drawing/2014/main" id="{073FE0E3-AEC8-0D70-886A-ADE8707D7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88913"/>
            <a:ext cx="28876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57" name="図 1">
            <a:extLst>
              <a:ext uri="{FF2B5EF4-FFF2-40B4-BE49-F238E27FC236}">
                <a16:creationId xmlns:a16="http://schemas.microsoft.com/office/drawing/2014/main" id="{8F0E1600-F1E7-0D29-900F-91D85F9F5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549275"/>
            <a:ext cx="1601787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>
            <a:extLst>
              <a:ext uri="{FF2B5EF4-FFF2-40B4-BE49-F238E27FC236}">
                <a16:creationId xmlns:a16="http://schemas.microsoft.com/office/drawing/2014/main" id="{813CCCF8-7D06-4C0D-59D3-754F92574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95550" y="661988"/>
            <a:ext cx="7848600" cy="571500"/>
          </a:xfrm>
        </p:spPr>
        <p:txBody>
          <a:bodyPr/>
          <a:lstStyle/>
          <a:p>
            <a:pPr>
              <a:defRPr/>
            </a:pPr>
            <a:r>
              <a:rPr lang="ja-JP" altLang="en-US" sz="2801" b="1">
                <a:latin typeface="Meiryo UI" panose="020B0604030504040204" pitchFamily="50" charset="-128"/>
                <a:ea typeface="Meiryo UI" panose="020B0604030504040204" pitchFamily="50" charset="-128"/>
              </a:rPr>
              <a:t>発表者の報告対象企業との利益相反開示事項</a:t>
            </a: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E816C6A6-FE2E-5492-77E4-17143999AF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43025" y="1995488"/>
          <a:ext cx="9648825" cy="45831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6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3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438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共同発表者氏名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所属／役職（地位）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46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/>
                        <a:t>該当あり・なし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基準に該当ありの場合：企業名等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8" marR="91438" marT="36589" marB="3658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165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企業等の団体の役員・職員・顧問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企業名（団体名）、職名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万円以上の企業等からの報酬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万円以上の株式等配当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万円以上の講演料等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万円以上の原稿料等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委受託研究費（治験）・研究助成（寄付金）等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［企業名、研究期間、支払い予定時期］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専門的証言・助言等の報酬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lang="ja-JP" altLang="en-US" sz="10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6009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年間</a:t>
                      </a:r>
                      <a:r>
                        <a:rPr lang="en-US" altLang="ja-JP" sz="1000" kern="12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万円以上の贈答品等</a:t>
                      </a:r>
                      <a:endParaRPr lang="en-US" altLang="ja-JP" sz="100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200" dirty="0">
                          <a:solidFill>
                            <a:schemeClr val="tx1"/>
                          </a:solidFill>
                        </a:rPr>
                        <a:t>（自身および生計を一にする配偶者・パートナーおよび一親等以内の親族のいずれか）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あり　・　なし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</a:rPr>
                        <a:t>企業名（団体名）</a:t>
                      </a:r>
                      <a:endParaRPr kumimoji="1" lang="zh-TW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8" marR="91438" marT="14406" marB="1440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54E7BF15-79B3-6064-4444-3879A3A7AC26}"/>
              </a:ext>
            </a:extLst>
          </p:cNvPr>
          <p:cNvGraphicFramePr>
            <a:graphicFrameLocks noGrp="1"/>
          </p:cNvGraphicFramePr>
          <p:nvPr/>
        </p:nvGraphicFramePr>
        <p:xfrm>
          <a:off x="1343025" y="1490663"/>
          <a:ext cx="9648825" cy="50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演題</a:t>
                      </a:r>
                    </a:p>
                  </a:txBody>
                  <a:tcPr marL="91431" marR="91431" marT="45680" marB="456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1" marR="91431" marT="45680" marB="456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04" name="テキスト ボックス 4">
            <a:extLst>
              <a:ext uri="{FF2B5EF4-FFF2-40B4-BE49-F238E27FC236}">
                <a16:creationId xmlns:a16="http://schemas.microsoft.com/office/drawing/2014/main" id="{B1A8BC60-296F-81E0-C18B-078BEF208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88913"/>
            <a:ext cx="28876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205" name="図 1">
            <a:extLst>
              <a:ext uri="{FF2B5EF4-FFF2-40B4-BE49-F238E27FC236}">
                <a16:creationId xmlns:a16="http://schemas.microsoft.com/office/drawing/2014/main" id="{14514876-95EF-8A48-BCDA-32B49061E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549275"/>
            <a:ext cx="1601787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5241</TotalTime>
  <Words>881</Words>
  <Application>Microsoft Office PowerPoint</Application>
  <PresentationFormat>ワイド画面</PresentationFormat>
  <Paragraphs>168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Helvetica</vt:lpstr>
      <vt:lpstr>Times</vt:lpstr>
      <vt:lpstr>新しいプレゼンテーション</vt:lpstr>
      <vt:lpstr>発表者の報告対象企業との利益相反開示事項</vt:lpstr>
      <vt:lpstr>発表者の報告対象企業との利益相反開示事項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弘江 水嶋</cp:lastModifiedBy>
  <cp:revision>485</cp:revision>
  <cp:lastPrinted>2012-12-07T11:51:09Z</cp:lastPrinted>
  <dcterms:created xsi:type="dcterms:W3CDTF">1999-02-18T08:49:32Z</dcterms:created>
  <dcterms:modified xsi:type="dcterms:W3CDTF">2024-09-11T06:42:38Z</dcterms:modified>
</cp:coreProperties>
</file>